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7" r:id="rId15"/>
    <p:sldId id="278" r:id="rId16"/>
    <p:sldId id="263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2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C2305-3DE4-46A9-9646-80BEAF2377F4}" type="datetimeFigureOut">
              <a:rPr lang="hr-HR" smtClean="0"/>
              <a:t>10.10.2023.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14B9F-B354-4A56-98A5-173CFB7DF8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4117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FFB86-6736-4F99-AA90-22B2728275F2}" type="datetimeFigureOut">
              <a:rPr lang="hr-HR" smtClean="0"/>
              <a:t>10.10.2023.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4DC43-EAEA-4E84-9104-B61642BC78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150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5766" y="2433638"/>
            <a:ext cx="9660467" cy="119750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5766" y="3631143"/>
            <a:ext cx="9660467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122" y="147515"/>
            <a:ext cx="1669112" cy="1669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295" y="120209"/>
            <a:ext cx="2016766" cy="2016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67" y="5578059"/>
            <a:ext cx="5899828" cy="112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05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8850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089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604933"/>
            <a:ext cx="12192000" cy="1253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44" y="2183705"/>
            <a:ext cx="1669112" cy="1669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65053" r="3463"/>
          <a:stretch/>
        </p:blipFill>
        <p:spPr>
          <a:xfrm>
            <a:off x="365076" y="5604933"/>
            <a:ext cx="11461848" cy="122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4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501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Akzidenz Grotesk CE Roman" panose="000004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kzidenz Grotesk CE Roman" panose="000004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kzidenz Grotesk Light" panose="020B03040202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kzidenz Grotesk Light" panose="020B03040202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5761" y="2145324"/>
            <a:ext cx="9660467" cy="2386804"/>
          </a:xfrm>
        </p:spPr>
        <p:txBody>
          <a:bodyPr>
            <a:normAutofit fontScale="90000"/>
          </a:bodyPr>
          <a:lstStyle/>
          <a:p>
            <a:r>
              <a:rPr lang="hr-HR" dirty="0"/>
              <a:t>PROCJENA POTRESNOG RIZIKA GRADA ZAGREBA</a:t>
            </a:r>
            <a:br>
              <a:rPr lang="hr-HR" dirty="0"/>
            </a:br>
            <a:r>
              <a:rPr lang="hr-HR" dirty="0"/>
              <a:t>GEOLOŠKI ELABORAT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428" y="4774404"/>
            <a:ext cx="7205135" cy="567411"/>
          </a:xfrm>
        </p:spPr>
        <p:txBody>
          <a:bodyPr/>
          <a:lstStyle/>
          <a:p>
            <a:pPr algn="ctr"/>
            <a:r>
              <a:rPr lang="hr-HR" dirty="0"/>
              <a:t>HRVATSKI GEOLOŠKI INSTITUT</a:t>
            </a:r>
          </a:p>
        </p:txBody>
      </p:sp>
      <p:pic>
        <p:nvPicPr>
          <p:cNvPr id="4" name="Picture 3" descr="znak300">
            <a:extLst>
              <a:ext uri="{FF2B5EF4-FFF2-40B4-BE49-F238E27FC236}">
                <a16:creationId xmlns:a16="http://schemas.microsoft.com/office/drawing/2014/main" id="{9F9BC68F-31F4-4CB1-9251-03C57669469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465" y="233827"/>
            <a:ext cx="1629410" cy="76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691461-85A2-42A4-AE55-B5136D00030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861" y="233827"/>
            <a:ext cx="1857815" cy="763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8FA5E2-5BA0-4936-9F11-3479EA128D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71" y="119427"/>
            <a:ext cx="1801368" cy="21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Inženjerskogeološka</a:t>
            </a:r>
            <a:r>
              <a:rPr lang="en-US" dirty="0"/>
              <a:t> </a:t>
            </a:r>
            <a:r>
              <a:rPr lang="en-US" dirty="0" err="1"/>
              <a:t>karta</a:t>
            </a:r>
            <a:r>
              <a:rPr lang="en-US" dirty="0"/>
              <a:t> u </a:t>
            </a:r>
            <a:r>
              <a:rPr lang="en-US" dirty="0" err="1"/>
              <a:t>mjerilu</a:t>
            </a:r>
            <a:r>
              <a:rPr lang="en-US" dirty="0"/>
              <a:t> 1:300.000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2B70D-32FC-4260-BEAA-3755A5EB7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41569" cy="4351338"/>
          </a:xfrm>
        </p:spPr>
        <p:txBody>
          <a:bodyPr>
            <a:normAutofit lnSpcReduction="10000"/>
          </a:bodyPr>
          <a:lstStyle/>
          <a:p>
            <a:r>
              <a:rPr lang="hr-HR" dirty="0"/>
              <a:t>Na </a:t>
            </a:r>
            <a:r>
              <a:rPr lang="hr-HR" dirty="0" err="1"/>
              <a:t>inženjerskogeološkoj</a:t>
            </a:r>
            <a:r>
              <a:rPr lang="hr-HR" dirty="0"/>
              <a:t> karti mjerila 1:300.000 (IGK300, Braun, 2002) je područje RH karakterizirano prema </a:t>
            </a:r>
            <a:r>
              <a:rPr lang="hr-HR" dirty="0" err="1"/>
              <a:t>inženjerskogeološkim</a:t>
            </a:r>
            <a:r>
              <a:rPr lang="hr-HR" dirty="0"/>
              <a:t> značajkama stijenskih masa odnosno razlikuju se: nevezane i slabo vezane stijene (tlo), sedimentne stijene i </a:t>
            </a:r>
            <a:r>
              <a:rPr lang="hr-HR" dirty="0" err="1"/>
              <a:t>magmatogene</a:t>
            </a:r>
            <a:r>
              <a:rPr lang="hr-HR" dirty="0"/>
              <a:t> stijene.</a:t>
            </a:r>
            <a:endParaRPr lang="en-US" dirty="0"/>
          </a:p>
          <a:p>
            <a:r>
              <a:rPr lang="hr-HR" dirty="0"/>
              <a:t>Na području Grada Zagreba prema IGK300 se nalazi </a:t>
            </a:r>
            <a:r>
              <a:rPr lang="hr-HR" dirty="0" err="1"/>
              <a:t>nekoheretno</a:t>
            </a:r>
            <a:r>
              <a:rPr lang="hr-HR" dirty="0"/>
              <a:t> i </a:t>
            </a:r>
            <a:r>
              <a:rPr lang="hr-HR" dirty="0" err="1"/>
              <a:t>koheretno</a:t>
            </a:r>
            <a:r>
              <a:rPr lang="hr-HR" dirty="0"/>
              <a:t> tlo, </a:t>
            </a:r>
            <a:r>
              <a:rPr lang="hr-HR" dirty="0" err="1"/>
              <a:t>klastične</a:t>
            </a:r>
            <a:r>
              <a:rPr lang="hr-HR" dirty="0"/>
              <a:t> i karbonatne stijene, te </a:t>
            </a:r>
            <a:r>
              <a:rPr lang="hr-HR" dirty="0" err="1"/>
              <a:t>metamorfogeni</a:t>
            </a:r>
            <a:r>
              <a:rPr lang="hr-HR" dirty="0"/>
              <a:t> kompleksi.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6316A3-475C-43C0-8205-EBDA6A7D33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776" y="1340839"/>
            <a:ext cx="5409128" cy="54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68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Razmatrane detaljnije geološke podloge i seizmička </a:t>
            </a:r>
            <a:r>
              <a:rPr lang="hr-HR" dirty="0" err="1"/>
              <a:t>mikrozonacija</a:t>
            </a:r>
            <a:r>
              <a:rPr lang="hr-HR" dirty="0"/>
              <a:t> prema </a:t>
            </a:r>
            <a:r>
              <a:rPr lang="hr-HR" dirty="0" err="1"/>
              <a:t>Eurokodu</a:t>
            </a:r>
            <a:r>
              <a:rPr lang="hr-HR" dirty="0"/>
              <a:t> 8 za dio područja Grada Zagreba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5168" y="2278901"/>
            <a:ext cx="348582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 </a:t>
            </a:r>
            <a:r>
              <a:rPr lang="en-US" dirty="0" err="1"/>
              <a:t>sklopu</a:t>
            </a:r>
            <a:r>
              <a:rPr lang="en-US" dirty="0"/>
              <a:t> </a:t>
            </a:r>
            <a:r>
              <a:rPr lang="en-US" dirty="0" err="1"/>
              <a:t>provedenog</a:t>
            </a:r>
            <a:r>
              <a:rPr lang="en-US" dirty="0"/>
              <a:t> </a:t>
            </a:r>
            <a:r>
              <a:rPr lang="en-US" dirty="0" err="1"/>
              <a:t>Seizmičkog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geološkog</a:t>
            </a:r>
            <a:r>
              <a:rPr lang="en-US" dirty="0"/>
              <a:t> </a:t>
            </a:r>
            <a:r>
              <a:rPr lang="en-US" dirty="0" err="1"/>
              <a:t>mikrozoniranje</a:t>
            </a:r>
            <a:r>
              <a:rPr lang="en-US" dirty="0"/>
              <a:t> je </a:t>
            </a:r>
            <a:r>
              <a:rPr lang="en-US" dirty="0" err="1"/>
              <a:t>izrađena</a:t>
            </a:r>
            <a:r>
              <a:rPr lang="en-US" dirty="0"/>
              <a:t> Karta </a:t>
            </a:r>
            <a:r>
              <a:rPr lang="en-US" dirty="0" err="1"/>
              <a:t>seizmičkog</a:t>
            </a:r>
            <a:r>
              <a:rPr lang="en-US" dirty="0"/>
              <a:t> </a:t>
            </a:r>
            <a:r>
              <a:rPr lang="en-US" dirty="0" err="1"/>
              <a:t>mikrozoniranja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standardima</a:t>
            </a:r>
            <a:r>
              <a:rPr lang="en-US" dirty="0"/>
              <a:t> </a:t>
            </a:r>
            <a:r>
              <a:rPr lang="en-US" dirty="0" err="1"/>
              <a:t>Eurokoda</a:t>
            </a:r>
            <a:r>
              <a:rPr lang="en-US" dirty="0"/>
              <a:t> 8 za </a:t>
            </a:r>
            <a:r>
              <a:rPr lang="en-US" dirty="0" err="1"/>
              <a:t>predmetno</a:t>
            </a:r>
            <a:r>
              <a:rPr lang="en-US" dirty="0"/>
              <a:t> </a:t>
            </a:r>
            <a:r>
              <a:rPr lang="en-US" dirty="0" err="1"/>
              <a:t>područje</a:t>
            </a:r>
            <a:r>
              <a:rPr lang="en-US" dirty="0"/>
              <a:t> (</a:t>
            </a:r>
            <a:r>
              <a:rPr lang="en-US" dirty="0" err="1"/>
              <a:t>Podsljemanska</a:t>
            </a:r>
            <a:r>
              <a:rPr lang="en-US" dirty="0"/>
              <a:t> zona, 175 km</a:t>
            </a:r>
            <a:r>
              <a:rPr lang="en-US" baseline="30000" dirty="0"/>
              <a:t>2</a:t>
            </a:r>
            <a:r>
              <a:rPr lang="en-US" dirty="0"/>
              <a:t>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0132E7-7FC8-457C-8C83-93B336E7B7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1071" y="2394168"/>
            <a:ext cx="8185947" cy="446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54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Karta Grada Zagreba s </a:t>
            </a:r>
            <a:r>
              <a:rPr lang="en-US" dirty="0" err="1"/>
              <a:t>izvedenom</a:t>
            </a:r>
            <a:r>
              <a:rPr lang="pl-PL" dirty="0"/>
              <a:t> zonacijom u mjerilu 1:100.000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2B70D-32FC-4260-BEAA-3755A5EB7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562600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</a:t>
            </a:r>
            <a:r>
              <a:rPr lang="hr-HR" dirty="0" err="1"/>
              <a:t>nutar</a:t>
            </a:r>
            <a:r>
              <a:rPr lang="hr-HR" dirty="0"/>
              <a:t> administrativnih granica Grada Zagreba za područje od 641 km</a:t>
            </a:r>
            <a:r>
              <a:rPr lang="hr-HR" baseline="30000" dirty="0"/>
              <a:t>2</a:t>
            </a:r>
            <a:r>
              <a:rPr lang="hr-HR" dirty="0"/>
              <a:t> se generalno mogu izdvojiti četiri zone sličnih uvjeta (Gorje, Obronci, </a:t>
            </a:r>
            <a:r>
              <a:rPr lang="hr-HR" dirty="0" err="1"/>
              <a:t>Izdignuća</a:t>
            </a:r>
            <a:r>
              <a:rPr lang="hr-HR" dirty="0"/>
              <a:t> i nanosi, te Aluvij) sa šest geoloških sredina (Gorska jezgra Medvednice, Južni obronci Medvednice, </a:t>
            </a:r>
            <a:r>
              <a:rPr lang="hr-HR" dirty="0" err="1"/>
              <a:t>Izdignuća</a:t>
            </a:r>
            <a:r>
              <a:rPr lang="hr-HR" dirty="0"/>
              <a:t> i nanosi - sjever, Savski aluvij, </a:t>
            </a:r>
            <a:r>
              <a:rPr lang="hr-HR" dirty="0" err="1"/>
              <a:t>Izdignuća</a:t>
            </a:r>
            <a:r>
              <a:rPr lang="hr-HR" dirty="0"/>
              <a:t> i nanosi - jug, te Sjeverni obronci Vukomeričkih Gorica) i tri klase povoljnosti na potresne rizike (povoljno, manje povoljno, nepovoljno)</a:t>
            </a:r>
            <a:r>
              <a:rPr lang="en-US" dirty="0"/>
              <a:t>.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9B0275-0F12-4D15-ACE1-A1A1BBADF5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51110"/>
            <a:ext cx="5695627" cy="569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46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Karta Grada Zagreba s </a:t>
            </a:r>
            <a:r>
              <a:rPr lang="en-US" dirty="0" err="1"/>
              <a:t>izvedenom</a:t>
            </a:r>
            <a:r>
              <a:rPr lang="pl-PL" dirty="0"/>
              <a:t> zonacijom u mjerilu 1:100.000</a:t>
            </a:r>
            <a:endParaRPr lang="hr-HR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11AAA7D-E8BC-4412-BE1E-133331765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948152"/>
              </p:ext>
            </p:extLst>
          </p:nvPr>
        </p:nvGraphicFramePr>
        <p:xfrm>
          <a:off x="139484" y="1690688"/>
          <a:ext cx="11856204" cy="5070376"/>
        </p:xfrm>
        <a:graphic>
          <a:graphicData uri="http://schemas.openxmlformats.org/drawingml/2006/table">
            <a:tbl>
              <a:tblPr firstRow="1" firstCol="1" bandRow="1"/>
              <a:tblGrid>
                <a:gridCol w="1693066">
                  <a:extLst>
                    <a:ext uri="{9D8B030D-6E8A-4147-A177-3AD203B41FA5}">
                      <a16:colId xmlns:a16="http://schemas.microsoft.com/office/drawing/2014/main" val="2912231662"/>
                    </a:ext>
                  </a:extLst>
                </a:gridCol>
                <a:gridCol w="1693066">
                  <a:extLst>
                    <a:ext uri="{9D8B030D-6E8A-4147-A177-3AD203B41FA5}">
                      <a16:colId xmlns:a16="http://schemas.microsoft.com/office/drawing/2014/main" val="651553587"/>
                    </a:ext>
                  </a:extLst>
                </a:gridCol>
                <a:gridCol w="1695437">
                  <a:extLst>
                    <a:ext uri="{9D8B030D-6E8A-4147-A177-3AD203B41FA5}">
                      <a16:colId xmlns:a16="http://schemas.microsoft.com/office/drawing/2014/main" val="2000252800"/>
                    </a:ext>
                  </a:extLst>
                </a:gridCol>
                <a:gridCol w="1695437">
                  <a:extLst>
                    <a:ext uri="{9D8B030D-6E8A-4147-A177-3AD203B41FA5}">
                      <a16:colId xmlns:a16="http://schemas.microsoft.com/office/drawing/2014/main" val="876670992"/>
                    </a:ext>
                  </a:extLst>
                </a:gridCol>
                <a:gridCol w="1693066">
                  <a:extLst>
                    <a:ext uri="{9D8B030D-6E8A-4147-A177-3AD203B41FA5}">
                      <a16:colId xmlns:a16="http://schemas.microsoft.com/office/drawing/2014/main" val="3054261902"/>
                    </a:ext>
                  </a:extLst>
                </a:gridCol>
                <a:gridCol w="1693066">
                  <a:extLst>
                    <a:ext uri="{9D8B030D-6E8A-4147-A177-3AD203B41FA5}">
                      <a16:colId xmlns:a16="http://schemas.microsoft.com/office/drawing/2014/main" val="2237796927"/>
                    </a:ext>
                  </a:extLst>
                </a:gridCol>
                <a:gridCol w="1693066">
                  <a:extLst>
                    <a:ext uri="{9D8B030D-6E8A-4147-A177-3AD203B41FA5}">
                      <a16:colId xmlns:a16="http://schemas.microsoft.com/office/drawing/2014/main" val="3648355165"/>
                    </a:ext>
                  </a:extLst>
                </a:gridCol>
              </a:tblGrid>
              <a:tr h="792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Zona</a:t>
                      </a:r>
                      <a:endParaRPr lang="hr-H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Geološka sredina</a:t>
                      </a:r>
                      <a:endParaRPr lang="hr-H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Površina (km</a:t>
                      </a:r>
                      <a:r>
                        <a:rPr lang="hr-HR" sz="14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hr-H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Udio (%)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Povoljnost na potresne rizike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Očekivani Tip tla (Eurokod 8)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Karakteristične pojave*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92338"/>
                  </a:ext>
                </a:extLst>
              </a:tr>
              <a:tr h="792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Gorje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Gorska jezgra Medvednice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~90</a:t>
                      </a:r>
                      <a:endParaRPr lang="hr-H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~14</a:t>
                      </a:r>
                      <a:endParaRPr lang="hr-H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Povoljno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Pojačana erozija, odroni i bujični tokovi.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062175"/>
                  </a:ext>
                </a:extLst>
              </a:tr>
              <a:tr h="45484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Obronci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Južni obronci Medvednice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~161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~25</a:t>
                      </a:r>
                      <a:endParaRPr lang="hr-H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Manje povoljno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B, C (D, S</a:t>
                      </a:r>
                      <a:r>
                        <a:rPr lang="hr-HR" sz="14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Pojačana erozija, klizanje i bujični tokovi.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776944"/>
                  </a:ext>
                </a:extLst>
              </a:tr>
              <a:tr h="79242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Sjeverni obronci Vukomeričkih Gorica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~55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~9</a:t>
                      </a:r>
                      <a:endParaRPr lang="hr-H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984946"/>
                  </a:ext>
                </a:extLst>
              </a:tr>
              <a:tr h="45484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Izdignuća i nanosi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Izdignuća i nanosi (sjever)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~113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~18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(D, S</a:t>
                      </a:r>
                      <a:r>
                        <a:rPr lang="hr-HR" sz="14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S</a:t>
                      </a:r>
                      <a:r>
                        <a:rPr lang="hr-HR" sz="14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hr-H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Pojačana erozija i likvefakcije.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489940"/>
                  </a:ext>
                </a:extLst>
              </a:tr>
              <a:tr h="45484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Izdignuća i nanosi (jug)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~67</a:t>
                      </a:r>
                      <a:endParaRPr lang="hr-H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~10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197722"/>
                  </a:ext>
                </a:extLst>
              </a:tr>
              <a:tr h="454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Aluvij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Savski aluvij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~155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~24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Nepovoljno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C, D (S</a:t>
                      </a:r>
                      <a:r>
                        <a:rPr lang="hr-HR" sz="14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Likvefakcije</a:t>
                      </a: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poplave.</a:t>
                      </a:r>
                      <a:endParaRPr lang="hr-H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032539"/>
                  </a:ext>
                </a:extLst>
              </a:tr>
              <a:tr h="792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Broj zona = 4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Broj GeoS = 6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 = 641 km</a:t>
                      </a:r>
                      <a:r>
                        <a:rPr lang="hr-HR" sz="1400" i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 = 100%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Broj klasa = 3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 tla E se ne očekuje na području.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*Moguće su i druge pojave na području.</a:t>
                      </a:r>
                      <a:endParaRPr lang="hr-H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514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820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Zaključci, smjernice za buduće aktivnosti i ograničenja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2B70D-32FC-4260-BEAA-3755A5EB7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80" y="1631895"/>
            <a:ext cx="11972440" cy="5729800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Detaljniji podaci/detaljnije podloge su potrebne i za definiranje lokalnih specifičnosti odnosno lokacija pojačanih erozija, bujičnih tokova, odrona, klizišta, </a:t>
            </a:r>
            <a:r>
              <a:rPr lang="hr-HR" dirty="0" err="1"/>
              <a:t>likvefakcija</a:t>
            </a:r>
            <a:r>
              <a:rPr lang="hr-HR" dirty="0"/>
              <a:t>, poplava i drugih sličnih (</a:t>
            </a:r>
            <a:r>
              <a:rPr lang="hr-HR" dirty="0" err="1"/>
              <a:t>geohazardnih</a:t>
            </a:r>
            <a:r>
              <a:rPr lang="hr-HR" dirty="0"/>
              <a:t>) pojava koje mogu nastati i kao posljedica pojave potresa.</a:t>
            </a:r>
          </a:p>
          <a:p>
            <a:r>
              <a:rPr lang="hr-HR" dirty="0"/>
              <a:t>Ujedno su i te „</a:t>
            </a:r>
            <a:r>
              <a:rPr lang="hr-HR" dirty="0" err="1"/>
              <a:t>geohazardne</a:t>
            </a:r>
            <a:r>
              <a:rPr lang="hr-HR" dirty="0"/>
              <a:t>“ lokacije one koje su posebno „ranjive“ odnosno potresi višestruko mogu potencirati „potencijal pojave“, te u kombinaciji (potres + druge </a:t>
            </a:r>
            <a:r>
              <a:rPr lang="hr-HR" dirty="0" err="1"/>
              <a:t>geohazardne</a:t>
            </a:r>
            <a:r>
              <a:rPr lang="hr-HR" dirty="0"/>
              <a:t> pojave) izazvati velike štete na objektima i infrastrukturi, ali i dovesti i do ugroze sigurnosti, npr. potresi mogu: izazvati poplave uslijed oštećenja nasipa, reaktivirati stara klizišta/odrone ili aktivirati nova, uzrokovati </a:t>
            </a:r>
            <a:r>
              <a:rPr lang="hr-HR" dirty="0" err="1"/>
              <a:t>likvefakcije</a:t>
            </a:r>
            <a:r>
              <a:rPr lang="hr-HR" dirty="0"/>
              <a:t> terena, te pojavu </a:t>
            </a:r>
            <a:r>
              <a:rPr lang="hr-HR" dirty="0" err="1"/>
              <a:t>urušnih</a:t>
            </a:r>
            <a:r>
              <a:rPr lang="hr-HR" dirty="0"/>
              <a:t> vrtača, itd.</a:t>
            </a:r>
          </a:p>
          <a:p>
            <a:r>
              <a:rPr lang="hr-HR" dirty="0"/>
              <a:t>Detaljniji podaci/detaljnije podloge bi omogućile i definiranje „</a:t>
            </a:r>
            <a:r>
              <a:rPr lang="hr-HR" dirty="0" err="1"/>
              <a:t>podzona</a:t>
            </a:r>
            <a:r>
              <a:rPr lang="hr-HR" dirty="0"/>
              <a:t>“ u izdvojenim zonama odnosno detaljniju definiciju geoloških sredina i njihovu daljnju podjelu koja bi mogla biti onda i (direktno) primjenjiva i u urbanističkom planiranju (u mjerilu 1:25.000 ili detaljnije).</a:t>
            </a:r>
          </a:p>
          <a:p>
            <a:r>
              <a:rPr lang="hr-HR" dirty="0"/>
              <a:t>Važno je napomenuti da se iz postojećih detaljnih i kvalitetnih podataka mogu izraditi različite namjenske tematske karte, ali samo za dio područja Grada Zagreba (odnosno za područje </a:t>
            </a:r>
            <a:r>
              <a:rPr lang="hr-HR" sz="2900" dirty="0"/>
              <a:t>obuhvaćeno tim podacima).</a:t>
            </a:r>
            <a:endParaRPr lang="en-US" sz="2900" dirty="0"/>
          </a:p>
          <a:p>
            <a:r>
              <a:rPr lang="hr-HR" sz="2900" dirty="0"/>
              <a:t>Jednom prikupljeni detaljni i kvalitetni podaci ostaju trajna vrijednost, te se mogu iskoristiti u različitim novim analizama i/ili interpretacijama, a ako je potrebno mogu se i ažurirati.</a:t>
            </a:r>
          </a:p>
        </p:txBody>
      </p:sp>
    </p:spTree>
    <p:extLst>
      <p:ext uri="{BB962C8B-B14F-4D97-AF65-F5344CB8AC3E}">
        <p14:creationId xmlns:p14="http://schemas.microsoft.com/office/powerpoint/2010/main" val="1264413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Zaključci, smjernice za buduće aktivnosti i ograničenja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2B70D-32FC-4260-BEAA-3755A5EB7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80" y="1631895"/>
            <a:ext cx="11972440" cy="5574817"/>
          </a:xfrm>
        </p:spPr>
        <p:txBody>
          <a:bodyPr>
            <a:normAutofit fontScale="92500"/>
          </a:bodyPr>
          <a:lstStyle/>
          <a:p>
            <a:r>
              <a:rPr lang="hr-HR" dirty="0"/>
              <a:t>Ipak treba napomenuti da je svaku (tematsku) podlogu poželjno periodički ažurirati jer je prostor (administrativni obuhvat Grada Zagreba) dinamičan, a dolazi i do napretka u saznanjima i tehnikama koje se mogu primijeniti u istraživanjima i analizama.</a:t>
            </a:r>
          </a:p>
          <a:p>
            <a:r>
              <a:rPr lang="hr-HR" dirty="0"/>
              <a:t>Preporuka je da se daljnja istraživanja nastave planski, po fazama odnosno da se prema izdvojenim zonama i geološkim sredinama definiraju prioritetna područja.</a:t>
            </a:r>
          </a:p>
          <a:p>
            <a:r>
              <a:rPr lang="hr-HR" dirty="0"/>
              <a:t>Samo na kvalitetnim podacima se mogu provesti i kvalitetne analize i dobiti relevantni zaključci.</a:t>
            </a:r>
          </a:p>
          <a:p>
            <a:r>
              <a:rPr lang="hr-HR" dirty="0"/>
              <a:t>Podaci i karte prikazani u sklopu ovog teksta pružaju osnovne (geološke) informacije o području istraživanja (Grad Zagreb) za mjerilo 1:100.000.</a:t>
            </a:r>
          </a:p>
          <a:p>
            <a:r>
              <a:rPr lang="hr-HR" dirty="0"/>
              <a:t>Prikazani podaci ne mogu se koristiti kao zamjena za podatke koji nisu izmjereni (npr. pretpostavljene vrijednosti za vs</a:t>
            </a:r>
            <a:r>
              <a:rPr lang="hr-HR" baseline="-25000" dirty="0"/>
              <a:t>30</a:t>
            </a:r>
            <a:r>
              <a:rPr lang="hr-HR" dirty="0"/>
              <a:t>) ili za geotehničke istražne radove pri projektiranju, koji su definirani u skladu s važećim propisima te ih je potrebno prema tim propisima i provesti.</a:t>
            </a:r>
          </a:p>
        </p:txBody>
      </p:sp>
    </p:spTree>
    <p:extLst>
      <p:ext uri="{BB962C8B-B14F-4D97-AF65-F5344CB8AC3E}">
        <p14:creationId xmlns:p14="http://schemas.microsoft.com/office/powerpoint/2010/main" val="2817560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nak300">
            <a:extLst>
              <a:ext uri="{FF2B5EF4-FFF2-40B4-BE49-F238E27FC236}">
                <a16:creationId xmlns:a16="http://schemas.microsoft.com/office/drawing/2014/main" id="{BCBA2775-2374-4B12-ACA6-31D0426C5995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465" y="233827"/>
            <a:ext cx="1629410" cy="76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3BA558-A933-4747-B401-D053B92D3D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768" y="233827"/>
            <a:ext cx="1857815" cy="76327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38D5CEE-531C-4A01-84BB-18BD7B419F5B}"/>
              </a:ext>
            </a:extLst>
          </p:cNvPr>
          <p:cNvSpPr txBox="1">
            <a:spLocks/>
          </p:cNvSpPr>
          <p:nvPr/>
        </p:nvSpPr>
        <p:spPr>
          <a:xfrm>
            <a:off x="1403051" y="210343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Akzidenz Grotesk CE Roman" panose="000004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 err="1"/>
              <a:t>Hvala</a:t>
            </a:r>
            <a:r>
              <a:rPr lang="en-US" dirty="0"/>
              <a:t>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3466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Uvod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hr-HR" dirty="0" err="1"/>
              <a:t>azvoj</a:t>
            </a:r>
            <a:r>
              <a:rPr lang="hr-HR" dirty="0"/>
              <a:t> i širenje Zagreba se odvija od „povoljnijeg“ područja prema „nepovoljnijem“</a:t>
            </a:r>
            <a:r>
              <a:rPr lang="en-US" dirty="0"/>
              <a:t>, </a:t>
            </a:r>
            <a:r>
              <a:rPr lang="en-US" dirty="0" err="1"/>
              <a:t>npr</a:t>
            </a:r>
            <a:r>
              <a:rPr lang="en-US" dirty="0"/>
              <a:t>.: </a:t>
            </a:r>
            <a:r>
              <a:rPr lang="en-US" dirty="0" err="1"/>
              <a:t>područja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rijeku</a:t>
            </a:r>
            <a:r>
              <a:rPr lang="en-US" dirty="0"/>
              <a:t> </a:t>
            </a:r>
            <a:r>
              <a:rPr lang="en-US" dirty="0" err="1"/>
              <a:t>Savu</a:t>
            </a:r>
            <a:r>
              <a:rPr lang="en-US" dirty="0"/>
              <a:t>, </a:t>
            </a:r>
            <a:r>
              <a:rPr lang="en-US" dirty="0" err="1"/>
              <a:t>padine</a:t>
            </a:r>
            <a:r>
              <a:rPr lang="en-US" dirty="0"/>
              <a:t> </a:t>
            </a:r>
            <a:r>
              <a:rPr lang="en-US" dirty="0" err="1"/>
              <a:t>Medvednice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Vukomeričkih</a:t>
            </a:r>
            <a:r>
              <a:rPr lang="en-US" dirty="0"/>
              <a:t> </a:t>
            </a:r>
            <a:r>
              <a:rPr lang="en-US" dirty="0" err="1"/>
              <a:t>Gorica</a:t>
            </a:r>
            <a:r>
              <a:rPr lang="en-US" dirty="0"/>
              <a:t>.</a:t>
            </a:r>
          </a:p>
          <a:p>
            <a:r>
              <a:rPr lang="en-US" dirty="0" err="1"/>
              <a:t>Geohazardi</a:t>
            </a:r>
            <a:r>
              <a:rPr lang="en-US" dirty="0"/>
              <a:t>, </a:t>
            </a:r>
            <a:r>
              <a:rPr lang="en-US" dirty="0" err="1"/>
              <a:t>npr</a:t>
            </a:r>
            <a:r>
              <a:rPr lang="en-US" dirty="0"/>
              <a:t>.: </a:t>
            </a:r>
            <a:r>
              <a:rPr lang="en-US" dirty="0" err="1"/>
              <a:t>potresi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poplave</a:t>
            </a:r>
            <a:r>
              <a:rPr lang="en-US" dirty="0"/>
              <a:t>, </a:t>
            </a:r>
            <a:r>
              <a:rPr lang="en-US" dirty="0" err="1"/>
              <a:t>klizišta</a:t>
            </a:r>
            <a:r>
              <a:rPr lang="en-US" dirty="0"/>
              <a:t>…</a:t>
            </a:r>
          </a:p>
          <a:p>
            <a:r>
              <a:rPr lang="en-US" dirty="0" err="1"/>
              <a:t>Potrebna</a:t>
            </a:r>
            <a:r>
              <a:rPr lang="en-US" dirty="0"/>
              <a:t> i </a:t>
            </a:r>
            <a:r>
              <a:rPr lang="en-US" dirty="0" err="1"/>
              <a:t>daljnja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detaljna</a:t>
            </a:r>
            <a:r>
              <a:rPr lang="en-US" dirty="0"/>
              <a:t> </a:t>
            </a:r>
            <a:r>
              <a:rPr lang="en-US" dirty="0" err="1"/>
              <a:t>istraživanja</a:t>
            </a:r>
            <a:r>
              <a:rPr lang="en-US" dirty="0"/>
              <a:t>.</a:t>
            </a:r>
          </a:p>
          <a:p>
            <a:endParaRPr lang="hr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E2D64F-27E2-402B-BB03-AA45BCC36A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87" y="3069736"/>
            <a:ext cx="7200900" cy="360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29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Postojeći</a:t>
            </a:r>
            <a:r>
              <a:rPr lang="en-US" dirty="0"/>
              <a:t> </a:t>
            </a:r>
            <a:r>
              <a:rPr lang="en-US" dirty="0" err="1"/>
              <a:t>podaci</a:t>
            </a:r>
            <a:r>
              <a:rPr lang="en-US" dirty="0"/>
              <a:t> / </a:t>
            </a:r>
            <a:r>
              <a:rPr lang="en-US" dirty="0" err="1"/>
              <a:t>zoniranje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4539712" cy="4761155"/>
          </a:xfrm>
        </p:spPr>
        <p:txBody>
          <a:bodyPr/>
          <a:lstStyle/>
          <a:p>
            <a:r>
              <a:rPr lang="en-US" dirty="0" err="1"/>
              <a:t>Mikrozoniranje</a:t>
            </a:r>
            <a:r>
              <a:rPr lang="en-US" dirty="0"/>
              <a:t> </a:t>
            </a:r>
            <a:r>
              <a:rPr lang="en-US" dirty="0" err="1"/>
              <a:t>šireg</a:t>
            </a:r>
            <a:r>
              <a:rPr lang="en-US" dirty="0"/>
              <a:t> </a:t>
            </a:r>
            <a:r>
              <a:rPr lang="en-US" dirty="0" err="1"/>
              <a:t>područja</a:t>
            </a:r>
            <a:r>
              <a:rPr lang="en-US" dirty="0"/>
              <a:t> </a:t>
            </a:r>
            <a:r>
              <a:rPr lang="en-US" dirty="0" err="1"/>
              <a:t>Zagreba</a:t>
            </a:r>
            <a:r>
              <a:rPr lang="en-US" dirty="0"/>
              <a:t> po </a:t>
            </a:r>
            <a:r>
              <a:rPr lang="en-US" dirty="0" err="1"/>
              <a:t>geološko-topografsko-hidromorfološkom</a:t>
            </a:r>
            <a:r>
              <a:rPr lang="en-US" dirty="0"/>
              <a:t> </a:t>
            </a:r>
            <a:r>
              <a:rPr lang="en-US" dirty="0" err="1"/>
              <a:t>kriteriju</a:t>
            </a:r>
            <a:r>
              <a:rPr lang="en-US" dirty="0"/>
              <a:t>: I-</a:t>
            </a:r>
            <a:r>
              <a:rPr lang="en-US" dirty="0" err="1"/>
              <a:t>gorska</a:t>
            </a:r>
            <a:r>
              <a:rPr lang="en-US" dirty="0"/>
              <a:t> </a:t>
            </a:r>
            <a:r>
              <a:rPr lang="en-US" dirty="0" err="1"/>
              <a:t>jezgra</a:t>
            </a:r>
            <a:r>
              <a:rPr lang="en-US" dirty="0"/>
              <a:t> </a:t>
            </a:r>
            <a:r>
              <a:rPr lang="en-US" dirty="0" err="1"/>
              <a:t>Medvednice</a:t>
            </a:r>
            <a:r>
              <a:rPr lang="en-US" dirty="0"/>
              <a:t>; II-</a:t>
            </a:r>
            <a:r>
              <a:rPr lang="en-US" dirty="0" err="1"/>
              <a:t>medvedničko</a:t>
            </a:r>
            <a:r>
              <a:rPr lang="en-US" dirty="0"/>
              <a:t> </a:t>
            </a:r>
            <a:r>
              <a:rPr lang="en-US" dirty="0" err="1"/>
              <a:t>prigorje</a:t>
            </a:r>
            <a:r>
              <a:rPr lang="en-US" dirty="0"/>
              <a:t>; III-</a:t>
            </a:r>
            <a:r>
              <a:rPr lang="en-US" dirty="0" err="1"/>
              <a:t>prisavska</a:t>
            </a:r>
            <a:r>
              <a:rPr lang="en-US" dirty="0"/>
              <a:t> </a:t>
            </a:r>
            <a:r>
              <a:rPr lang="en-US" dirty="0" err="1"/>
              <a:t>naplavna</a:t>
            </a:r>
            <a:r>
              <a:rPr lang="en-US" dirty="0"/>
              <a:t> </a:t>
            </a:r>
            <a:r>
              <a:rPr lang="en-US" dirty="0" err="1"/>
              <a:t>ravnica</a:t>
            </a:r>
            <a:r>
              <a:rPr lang="en-US" dirty="0"/>
              <a:t> (</a:t>
            </a:r>
            <a:r>
              <a:rPr lang="en-US" dirty="0" err="1"/>
              <a:t>prema</a:t>
            </a:r>
            <a:r>
              <a:rPr lang="en-US" dirty="0"/>
              <a:t> Jurak </a:t>
            </a:r>
            <a:r>
              <a:rPr lang="en-US" dirty="0" err="1"/>
              <a:t>i</a:t>
            </a:r>
            <a:r>
              <a:rPr lang="en-US" dirty="0"/>
              <a:t> dr. 2008).</a:t>
            </a:r>
            <a:endParaRPr lang="hr-HR" dirty="0"/>
          </a:p>
        </p:txBody>
      </p:sp>
      <p:pic>
        <p:nvPicPr>
          <p:cNvPr id="6" name="Picture 5" descr="Jurak08">
            <a:extLst>
              <a:ext uri="{FF2B5EF4-FFF2-40B4-BE49-F238E27FC236}">
                <a16:creationId xmlns:a16="http://schemas.microsoft.com/office/drawing/2014/main" id="{775A4F05-FE3B-4A5C-A7BB-7217EEC82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0610" y="1632125"/>
            <a:ext cx="6170532" cy="5054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663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Razmatrane</a:t>
            </a:r>
            <a:r>
              <a:rPr lang="en-US" dirty="0"/>
              <a:t> </a:t>
            </a:r>
            <a:r>
              <a:rPr lang="en-US" dirty="0" err="1"/>
              <a:t>geološke</a:t>
            </a:r>
            <a:r>
              <a:rPr lang="en-US" dirty="0"/>
              <a:t> </a:t>
            </a:r>
            <a:r>
              <a:rPr lang="en-US" dirty="0" err="1"/>
              <a:t>podloge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2B70D-32FC-4260-BEAA-3755A5EB7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Uzroci potresa mogu biti različiti, ali oslobađaju veliku količinu energije u Zemlji koja se onda širi potresnim valovima.</a:t>
            </a:r>
            <a:endParaRPr lang="en-US" dirty="0"/>
          </a:p>
          <a:p>
            <a:r>
              <a:rPr lang="hr-HR" dirty="0"/>
              <a:t>Potresni valovi se šire kroz „geološki medij“ koji nije homogen: materijali imaju različite značajke odnosno različite stijene ili tla različito prenose energiju potresnih valova, a na prijenos energije ima utjecaja i strukturni sklop (npr. sustavi rasjeda), sadržaj vode, kao i fizičko-mehanički parametri materijala.</a:t>
            </a:r>
            <a:endParaRPr lang="en-US" dirty="0"/>
          </a:p>
          <a:p>
            <a:r>
              <a:rPr lang="hr-HR" dirty="0"/>
              <a:t>Geološke podloge (u širem smislu) daju određene informacije o ovim vrlo važnim parametrima koji utječu na širenje potresnih valova.</a:t>
            </a:r>
          </a:p>
        </p:txBody>
      </p:sp>
    </p:spTree>
    <p:extLst>
      <p:ext uri="{BB962C8B-B14F-4D97-AF65-F5344CB8AC3E}">
        <p14:creationId xmlns:p14="http://schemas.microsoft.com/office/powerpoint/2010/main" val="14887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Geološka</a:t>
            </a:r>
            <a:r>
              <a:rPr lang="en-US" dirty="0"/>
              <a:t> </a:t>
            </a:r>
            <a:r>
              <a:rPr lang="en-US" dirty="0" err="1"/>
              <a:t>karta</a:t>
            </a:r>
            <a:r>
              <a:rPr lang="en-US" dirty="0"/>
              <a:t> u </a:t>
            </a:r>
            <a:r>
              <a:rPr lang="en-US" dirty="0" err="1"/>
              <a:t>mjerilu</a:t>
            </a:r>
            <a:r>
              <a:rPr lang="en-US" dirty="0"/>
              <a:t> 1:300.000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2B70D-32FC-4260-BEAA-3755A5EB7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41569" cy="4351338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Geološka karta Republike Hrvatske u mjerilu 1:300.000 (GK300) je pregledna cjelovita geološka karta na kojoj je prikazana geološka građa i povijest stvaranja terena od </a:t>
            </a:r>
            <a:r>
              <a:rPr lang="hr-HR" dirty="0" err="1"/>
              <a:t>prekambrija</a:t>
            </a:r>
            <a:r>
              <a:rPr lang="hr-HR" dirty="0"/>
              <a:t> do </a:t>
            </a:r>
            <a:r>
              <a:rPr lang="hr-HR" dirty="0" err="1"/>
              <a:t>kvartara</a:t>
            </a:r>
            <a:r>
              <a:rPr lang="hr-HR" dirty="0"/>
              <a:t>, kroz vremensko razdoblje od preko 600 milijuna godina (Velić i Vlahović, </a:t>
            </a:r>
            <a:r>
              <a:rPr lang="hr-HR" dirty="0" err="1"/>
              <a:t>ur</a:t>
            </a:r>
            <a:r>
              <a:rPr lang="hr-HR" dirty="0"/>
              <a:t>., 2009; Hrvatski geološki institut, 2009). </a:t>
            </a:r>
            <a:endParaRPr lang="en-US" dirty="0"/>
          </a:p>
          <a:p>
            <a:r>
              <a:rPr lang="hr-HR" dirty="0"/>
              <a:t>Na karti i u pratećem tumaču karte je dan opis naslaga (stratigrafski i </a:t>
            </a:r>
            <a:r>
              <a:rPr lang="hr-HR" dirty="0" err="1"/>
              <a:t>litološki</a:t>
            </a:r>
            <a:r>
              <a:rPr lang="hr-HR" dirty="0"/>
              <a:t>) te tektonski pregled.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A13BE5-034C-4B9F-8A8F-6D17150078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769" y="1355392"/>
            <a:ext cx="5385881" cy="537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35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geološka</a:t>
            </a:r>
            <a:r>
              <a:rPr lang="en-US" dirty="0"/>
              <a:t> </a:t>
            </a:r>
            <a:r>
              <a:rPr lang="en-US" dirty="0" err="1"/>
              <a:t>karta</a:t>
            </a:r>
            <a:r>
              <a:rPr lang="en-US" dirty="0"/>
              <a:t> u </a:t>
            </a:r>
            <a:r>
              <a:rPr lang="en-US" dirty="0" err="1"/>
              <a:t>mjerilu</a:t>
            </a:r>
            <a:r>
              <a:rPr lang="en-US" dirty="0"/>
              <a:t> 1:100.000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2B70D-32FC-4260-BEAA-3755A5EB7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41569" cy="4351338"/>
          </a:xfrm>
        </p:spPr>
        <p:txBody>
          <a:bodyPr>
            <a:normAutofit/>
          </a:bodyPr>
          <a:lstStyle/>
          <a:p>
            <a:r>
              <a:rPr lang="hr-HR" dirty="0"/>
              <a:t>Na državnoj razini to su najdetaljniji i </a:t>
            </a:r>
            <a:r>
              <a:rPr lang="hr-HR" dirty="0" err="1"/>
              <a:t>najcjelokupniji</a:t>
            </a:r>
            <a:r>
              <a:rPr lang="hr-HR" dirty="0"/>
              <a:t> dostupni geološki podaci, iako treba napomenuti da nisu svi listovi OGK100 za područje RH objavljeni.</a:t>
            </a:r>
            <a:endParaRPr lang="en-US" dirty="0"/>
          </a:p>
          <a:p>
            <a:r>
              <a:rPr lang="hr-HR" dirty="0"/>
              <a:t>Administrativno područje Grada Zagreba pokrivaju tri lista OGK100: OGK List Zagreb, OGK List Ivanić Grad i OGK List Karlovac </a:t>
            </a:r>
            <a:r>
              <a:rPr lang="en-US" dirty="0"/>
              <a:t>(koji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objavljen</a:t>
            </a:r>
            <a:r>
              <a:rPr lang="en-US" dirty="0"/>
              <a:t>).</a:t>
            </a:r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7D3D5D-1AEA-4FA2-99A8-FE0263C0E8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15" y="1401045"/>
            <a:ext cx="5339384" cy="532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17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Hidrogeološka</a:t>
            </a:r>
            <a:r>
              <a:rPr lang="en-US" dirty="0"/>
              <a:t> </a:t>
            </a:r>
            <a:r>
              <a:rPr lang="en-US" dirty="0" err="1"/>
              <a:t>karta</a:t>
            </a:r>
            <a:r>
              <a:rPr lang="en-US" dirty="0"/>
              <a:t> u </a:t>
            </a:r>
            <a:r>
              <a:rPr lang="en-US" dirty="0" err="1"/>
              <a:t>mjerilu</a:t>
            </a:r>
            <a:r>
              <a:rPr lang="en-US" dirty="0"/>
              <a:t> 1:500.000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2B70D-32FC-4260-BEAA-3755A5EB7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41569" cy="4351338"/>
          </a:xfrm>
        </p:spPr>
        <p:txBody>
          <a:bodyPr>
            <a:normAutofit/>
          </a:bodyPr>
          <a:lstStyle/>
          <a:p>
            <a:r>
              <a:rPr lang="hr-HR" dirty="0"/>
              <a:t>Na hidrogeološkoj karti mjerila 1:500.000 (HGK500, Ivković i </a:t>
            </a:r>
            <a:r>
              <a:rPr lang="hr-HR" dirty="0" err="1"/>
              <a:t>Komatina</a:t>
            </a:r>
            <a:r>
              <a:rPr lang="hr-HR" dirty="0"/>
              <a:t>, 1980) i u pratećem tumaču (Ivković i dr., 1983) je teren hidrogeološki karakteriziran prema zastupljenosti vodonosnika u terenu i prema strukturi poroznosti vodonosnika koji izgrađuju teren, te je izdvojeno pet hidrogeoloških kategorija</a:t>
            </a:r>
            <a:r>
              <a:rPr lang="en-US" dirty="0"/>
              <a:t>.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753B86-8F2A-47DD-BBF8-DD5E1432FE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769" y="1346848"/>
            <a:ext cx="5362634" cy="535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34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Hidrogeološka</a:t>
            </a:r>
            <a:r>
              <a:rPr lang="en-US" dirty="0"/>
              <a:t> </a:t>
            </a:r>
            <a:r>
              <a:rPr lang="en-US" dirty="0" err="1"/>
              <a:t>karta</a:t>
            </a:r>
            <a:r>
              <a:rPr lang="en-US" dirty="0"/>
              <a:t> u </a:t>
            </a:r>
            <a:r>
              <a:rPr lang="en-US" dirty="0" err="1"/>
              <a:t>mjerilu</a:t>
            </a:r>
            <a:r>
              <a:rPr lang="en-US" dirty="0"/>
              <a:t> 1:300.000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2B70D-32FC-4260-BEAA-3755A5EB7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41569" cy="4351338"/>
          </a:xfrm>
        </p:spPr>
        <p:txBody>
          <a:bodyPr>
            <a:normAutofit/>
          </a:bodyPr>
          <a:lstStyle/>
          <a:p>
            <a:r>
              <a:rPr lang="hr-HR" dirty="0"/>
              <a:t>Na hidrogeološkoj karti mjerila 1:300.000 (HGK300, Biondić i dr., 2003) je područje RH hidrogeološki karakterizirano prema značajkama vodonosnika i vrstama naslaga/stijena u kojima se ti vodonosnici pojavljuju.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19ECE9-C910-47C8-907D-D79620C91D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776" y="1334611"/>
            <a:ext cx="5401379" cy="539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57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Inženjerskogeološka</a:t>
            </a:r>
            <a:r>
              <a:rPr lang="en-US" dirty="0"/>
              <a:t> </a:t>
            </a:r>
            <a:r>
              <a:rPr lang="en-US" dirty="0" err="1"/>
              <a:t>karta</a:t>
            </a:r>
            <a:r>
              <a:rPr lang="en-US" dirty="0"/>
              <a:t> u </a:t>
            </a:r>
            <a:r>
              <a:rPr lang="en-US" dirty="0" err="1"/>
              <a:t>mjerilu</a:t>
            </a:r>
            <a:r>
              <a:rPr lang="en-US" dirty="0"/>
              <a:t> 1:500.000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2B70D-32FC-4260-BEAA-3755A5EB7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41569" cy="4351338"/>
          </a:xfrm>
        </p:spPr>
        <p:txBody>
          <a:bodyPr>
            <a:normAutofit lnSpcReduction="10000"/>
          </a:bodyPr>
          <a:lstStyle/>
          <a:p>
            <a:r>
              <a:rPr lang="hr-HR" dirty="0"/>
              <a:t>Na </a:t>
            </a:r>
            <a:r>
              <a:rPr lang="hr-HR" dirty="0" err="1"/>
              <a:t>inženjerskogeološkoj</a:t>
            </a:r>
            <a:r>
              <a:rPr lang="hr-HR" dirty="0"/>
              <a:t> karti mjerila 1:500.000 (IGK500, </a:t>
            </a:r>
            <a:r>
              <a:rPr lang="hr-HR" dirty="0" err="1"/>
              <a:t>Čubrilović</a:t>
            </a:r>
            <a:r>
              <a:rPr lang="hr-HR" dirty="0"/>
              <a:t> i dr., 1967) i u pratećem tumaču (</a:t>
            </a:r>
            <a:r>
              <a:rPr lang="hr-HR" dirty="0" err="1"/>
              <a:t>Čubrilović</a:t>
            </a:r>
            <a:r>
              <a:rPr lang="hr-HR" dirty="0"/>
              <a:t>, 1969) je teren karakteriziran na temelju </a:t>
            </a:r>
            <a:r>
              <a:rPr lang="hr-HR" dirty="0" err="1"/>
              <a:t>litološkog</a:t>
            </a:r>
            <a:r>
              <a:rPr lang="hr-HR" dirty="0"/>
              <a:t> sastava (izdvojena je 41 kategorija od kojih se 10 kategorija nalazi i na području Grada Zagreba) s važnijim fizičkim svojstvima stijena i kompleksa stijena, te pojava koje su nastale kao posljedica endogenih i egzogenih geoloških procesa.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29681C-8B52-46F2-8536-F406872E5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769" y="1340835"/>
            <a:ext cx="5401380" cy="53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38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1268</Words>
  <Application>Microsoft Office PowerPoint</Application>
  <PresentationFormat>Widescreen</PresentationFormat>
  <Paragraphs>94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Akzidenz Grotesk CE Roman</vt:lpstr>
      <vt:lpstr>Akzidenz Grotesk Light</vt:lpstr>
      <vt:lpstr>Arial</vt:lpstr>
      <vt:lpstr>Calibri</vt:lpstr>
      <vt:lpstr>Times New Roman</vt:lpstr>
      <vt:lpstr>Office Theme</vt:lpstr>
      <vt:lpstr>PROCJENA POTRESNOG RIZIKA GRADA ZAGREBA GEOLOŠKI ELABORAT</vt:lpstr>
      <vt:lpstr>Uvod</vt:lpstr>
      <vt:lpstr>Postojeći podaci / zoniranje</vt:lpstr>
      <vt:lpstr>Razmatrane geološke podloge</vt:lpstr>
      <vt:lpstr>Geološka karta u mjerilu 1:300.000</vt:lpstr>
      <vt:lpstr>Osnovna geološka karta u mjerilu 1:100.000</vt:lpstr>
      <vt:lpstr>Hidrogeološka karta u mjerilu 1:500.000</vt:lpstr>
      <vt:lpstr>Hidrogeološka karta u mjerilu 1:300.000</vt:lpstr>
      <vt:lpstr>Inženjerskogeološka karta u mjerilu 1:500.000</vt:lpstr>
      <vt:lpstr>Inženjerskogeološka karta u mjerilu 1:300.000</vt:lpstr>
      <vt:lpstr>Razmatrane detaljnije geološke podloge i seizmička mikrozonacija prema Eurokodu 8 za dio područja Grada Zagreba</vt:lpstr>
      <vt:lpstr>Karta Grada Zagreba s izvedenom zonacijom u mjerilu 1:100.000</vt:lpstr>
      <vt:lpstr>Karta Grada Zagreba s izvedenom zonacijom u mjerilu 1:100.000</vt:lpstr>
      <vt:lpstr>Zaključci, smjernice za buduće aktivnosti i ograničenja</vt:lpstr>
      <vt:lpstr>Zaključci, smjernice za buduće aktivnosti i ograničenja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Jasna Kovačević</dc:creator>
  <cp:lastModifiedBy>Podolszki, Laszlo</cp:lastModifiedBy>
  <cp:revision>26</cp:revision>
  <dcterms:created xsi:type="dcterms:W3CDTF">2021-02-24T09:56:52Z</dcterms:created>
  <dcterms:modified xsi:type="dcterms:W3CDTF">2023-10-10T09:03:57Z</dcterms:modified>
</cp:coreProperties>
</file>